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2" r:id="rId5"/>
    <p:sldId id="271" r:id="rId6"/>
    <p:sldId id="272" r:id="rId7"/>
    <p:sldId id="270" r:id="rId8"/>
    <p:sldId id="268" r:id="rId9"/>
    <p:sldId id="267" r:id="rId10"/>
    <p:sldId id="275" r:id="rId11"/>
    <p:sldId id="274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8"/>
    <a:srgbClr val="069C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AEF932-6B6D-9C4C-8BC0-6EDEF0C88A66}" v="185" dt="2021-04-27T19:57:07.0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5" autoAdjust="0"/>
    <p:restoredTop sz="95717"/>
  </p:normalViewPr>
  <p:slideViewPr>
    <p:cSldViewPr snapToGrid="0">
      <p:cViewPr varScale="1">
        <p:scale>
          <a:sx n="106" d="100"/>
          <a:sy n="106" d="100"/>
        </p:scale>
        <p:origin x="6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83AEF932-6B6D-9C4C-8BC0-6EDEF0C88A66}"/>
    <pc:docChg chg="modSld">
      <pc:chgData name="Zrinka Jurčević" userId="0b24b88d-47f3-4db2-ad81-ac8a28adbcb8" providerId="ADAL" clId="{83AEF932-6B6D-9C4C-8BC0-6EDEF0C88A66}" dt="2021-05-09T18:10:09.405" v="0" actId="1076"/>
      <pc:docMkLst>
        <pc:docMk/>
      </pc:docMkLst>
      <pc:sldChg chg="modSp mod">
        <pc:chgData name="Zrinka Jurčević" userId="0b24b88d-47f3-4db2-ad81-ac8a28adbcb8" providerId="ADAL" clId="{83AEF932-6B6D-9C4C-8BC0-6EDEF0C88A66}" dt="2021-05-09T18:10:09.405" v="0" actId="1076"/>
        <pc:sldMkLst>
          <pc:docMk/>
          <pc:sldMk cId="2885784881" sldId="262"/>
        </pc:sldMkLst>
        <pc:spChg chg="mod">
          <ac:chgData name="Zrinka Jurčević" userId="0b24b88d-47f3-4db2-ad81-ac8a28adbcb8" providerId="ADAL" clId="{83AEF932-6B6D-9C4C-8BC0-6EDEF0C88A66}" dt="2021-05-09T18:10:09.405" v="0" actId="1076"/>
          <ac:spMkLst>
            <pc:docMk/>
            <pc:sldMk cId="2885784881" sldId="262"/>
            <ac:spMk id="13" creationId="{43CAA453-5018-F349-A804-07E79EFEEDD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hyperlink" Target="https://www.e-sfera.hr/dodatni-digitalni-sadrzaji/50f74ae0-c299-4f8d-8b3d-9d56cfdbebf3/" TargetMode="External"/><Relationship Id="rId10" Type="http://schemas.openxmlformats.org/officeDocument/2006/relationships/image" Target="../media/image25.png"/><Relationship Id="rId4" Type="http://schemas.openxmlformats.org/officeDocument/2006/relationships/image" Target="../media/image12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hlinkClick r:id="rId2" action="ppaction://hlinksldjump"/>
            <a:extLst>
              <a:ext uri="{FF2B5EF4-FFF2-40B4-BE49-F238E27FC236}">
                <a16:creationId xmlns:a16="http://schemas.microsoft.com/office/drawing/2014/main" id="{63588BB3-568E-7B46-B163-711BE017D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376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44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79" y="1148270"/>
            <a:ext cx="1903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Ponovi oblik frazema i njihovu ustaljenost.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audiosažetak o </a:t>
            </a:r>
            <a:r>
              <a:rPr lang="en-US" dirty="0"/>
              <a:t> </a:t>
            </a:r>
            <a:r>
              <a:rPr lang="hr-HR" dirty="0"/>
              <a:t>frazemima i prouči njihovo podrijetlo.</a:t>
            </a:r>
            <a:endParaRPr lang="en-HR" dirty="0"/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84282"/>
            <a:ext cx="149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Dopuni frazeme u rečenicama.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503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Spoji frazeme s njihovim značenjem.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236215" y="1157693"/>
            <a:ext cx="3155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Frazemi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69989" y="1365852"/>
            <a:ext cx="4447255" cy="43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3" name="Picture 2" descr="Website&#10;&#10;Description automatically generated with medium confidence">
            <a:extLst>
              <a:ext uri="{FF2B5EF4-FFF2-40B4-BE49-F238E27FC236}">
                <a16:creationId xmlns:a16="http://schemas.microsoft.com/office/drawing/2014/main" id="{BF80620F-034A-9A42-AEB3-8C5A441241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1826">
            <a:off x="2055311" y="364738"/>
            <a:ext cx="4265262" cy="597564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5C0EC7C-6AF1-3246-9A0C-FD6CC66900A0}"/>
              </a:ext>
            </a:extLst>
          </p:cNvPr>
          <p:cNvSpPr/>
          <p:nvPr/>
        </p:nvSpPr>
        <p:spPr>
          <a:xfrm>
            <a:off x="8155131" y="2461930"/>
            <a:ext cx="3076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sinonimi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antonimi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osnovno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preneseno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40556" y="1380498"/>
            <a:ext cx="4290627" cy="423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487397" y="1771448"/>
            <a:ext cx="251246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0104730-576C-874B-929F-00744E3DA65F}"/>
              </a:ext>
            </a:extLst>
          </p:cNvPr>
          <p:cNvSpPr/>
          <p:nvPr/>
        </p:nvSpPr>
        <p:spPr>
          <a:xfrm>
            <a:off x="-68615" y="1877750"/>
            <a:ext cx="700586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47900">
              <a:spcAft>
                <a:spcPts val="800"/>
              </a:spcAft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Uvijek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nastojim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slušati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svoje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srce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mi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srce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siđe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pete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često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se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smijem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sveg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srca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srcem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trudim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taknuti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srce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one koji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to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zaslužili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dubini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srca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nikoga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ubosti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srce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744922-E950-C345-9EFE-A2BD07BB7C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31" y="2088733"/>
            <a:ext cx="1833007" cy="20559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21CB43-272A-CB45-8858-3D8998831169}"/>
              </a:ext>
            </a:extLst>
          </p:cNvPr>
          <p:cNvSpPr txBox="1"/>
          <p:nvPr/>
        </p:nvSpPr>
        <p:spPr>
          <a:xfrm>
            <a:off x="2108638" y="751355"/>
            <a:ext cx="1850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70C0"/>
                </a:solidFill>
              </a:rPr>
              <a:t>Srce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CAA453-5018-F349-A804-07E79EFEEDD6}"/>
              </a:ext>
            </a:extLst>
          </p:cNvPr>
          <p:cNvSpPr txBox="1"/>
          <p:nvPr/>
        </p:nvSpPr>
        <p:spPr>
          <a:xfrm>
            <a:off x="8076525" y="2445079"/>
            <a:ext cx="3218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Promotri istaknute dijelove rečenica. Jesu li ti izrazi u stvarnom ili prenesenom značenju?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87803" y="1431268"/>
            <a:ext cx="4543153" cy="448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26907" y="139806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4FD50C-BDAA-BE4F-8B41-72D6849CADC6}"/>
              </a:ext>
            </a:extLst>
          </p:cNvPr>
          <p:cNvSpPr txBox="1"/>
          <p:nvPr/>
        </p:nvSpPr>
        <p:spPr>
          <a:xfrm>
            <a:off x="1914144" y="539805"/>
            <a:ext cx="8809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Usporedi sljedeće primjere rečenica. U kojoj rečenici je stvarno značenje, a u kojoj preneseno?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715645-467C-5043-B5A3-37F51F3CE731}"/>
              </a:ext>
            </a:extLst>
          </p:cNvPr>
          <p:cNvSpPr txBox="1"/>
          <p:nvPr/>
        </p:nvSpPr>
        <p:spPr>
          <a:xfrm>
            <a:off x="8926907" y="2111041"/>
            <a:ext cx="1854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FRAZEMI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C4726B-E3EB-9B4A-BBD2-83786B2BE9C3}"/>
              </a:ext>
            </a:extLst>
          </p:cNvPr>
          <p:cNvSpPr txBox="1"/>
          <p:nvPr/>
        </p:nvSpPr>
        <p:spPr>
          <a:xfrm>
            <a:off x="463296" y="1803522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Oštetio sam zub </a:t>
            </a:r>
            <a:r>
              <a:rPr lang="en-HR" sz="2800" dirty="0">
                <a:solidFill>
                  <a:srgbClr val="0070C0"/>
                </a:solidFill>
              </a:rPr>
              <a:t>zagrizavši </a:t>
            </a:r>
            <a:r>
              <a:rPr lang="en-HR" sz="2800" b="1" dirty="0">
                <a:solidFill>
                  <a:srgbClr val="0070C0"/>
                </a:solidFill>
              </a:rPr>
              <a:t>tvrdi orah</a:t>
            </a:r>
            <a:r>
              <a:rPr lang="en-HR" sz="2800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3C2E45-0EE1-9D4B-97FF-42549BFF5387}"/>
              </a:ext>
            </a:extLst>
          </p:cNvPr>
          <p:cNvSpPr txBox="1"/>
          <p:nvPr/>
        </p:nvSpPr>
        <p:spPr>
          <a:xfrm>
            <a:off x="463296" y="3141235"/>
            <a:ext cx="7120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Krenuvši u taj posao, </a:t>
            </a:r>
            <a:r>
              <a:rPr lang="en-HR" sz="2800" dirty="0">
                <a:solidFill>
                  <a:srgbClr val="0070C0"/>
                </a:solidFill>
              </a:rPr>
              <a:t>zagrizao je </a:t>
            </a:r>
            <a:r>
              <a:rPr lang="en-HR" sz="2800" b="1" dirty="0">
                <a:solidFill>
                  <a:srgbClr val="0070C0"/>
                </a:solidFill>
              </a:rPr>
              <a:t>tvrdi orah</a:t>
            </a:r>
            <a:r>
              <a:rPr lang="en-HR" sz="2800" dirty="0"/>
              <a:t>.</a:t>
            </a:r>
          </a:p>
        </p:txBody>
      </p:sp>
      <p:pic>
        <p:nvPicPr>
          <p:cNvPr id="12" name="Graphic 11" descr="Arrow: Slight curve with solid fill">
            <a:extLst>
              <a:ext uri="{FF2B5EF4-FFF2-40B4-BE49-F238E27FC236}">
                <a16:creationId xmlns:a16="http://schemas.microsoft.com/office/drawing/2014/main" id="{77DC837C-8AD7-1444-9AD4-039B4EA2CA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470375">
            <a:off x="2448439" y="2182175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51A50B-0B55-4F48-83B5-71EA2FBA6CAD}"/>
              </a:ext>
            </a:extLst>
          </p:cNvPr>
          <p:cNvSpPr txBox="1"/>
          <p:nvPr/>
        </p:nvSpPr>
        <p:spPr>
          <a:xfrm>
            <a:off x="3660988" y="2627183"/>
            <a:ext cx="3292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</a:t>
            </a:r>
            <a:r>
              <a:rPr lang="en-HR" sz="2800" dirty="0"/>
              <a:t>tvarno značenje</a:t>
            </a:r>
          </a:p>
        </p:txBody>
      </p:sp>
      <p:pic>
        <p:nvPicPr>
          <p:cNvPr id="14" name="Graphic 13" descr="Arrow: Slight curve with solid fill">
            <a:extLst>
              <a:ext uri="{FF2B5EF4-FFF2-40B4-BE49-F238E27FC236}">
                <a16:creationId xmlns:a16="http://schemas.microsoft.com/office/drawing/2014/main" id="{21B978F1-647A-8144-97A3-65F07DA69D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470375">
            <a:off x="3054096" y="3477451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2E988EE-24A8-194B-8796-C2A5045A339D}"/>
              </a:ext>
            </a:extLst>
          </p:cNvPr>
          <p:cNvSpPr txBox="1"/>
          <p:nvPr/>
        </p:nvSpPr>
        <p:spPr>
          <a:xfrm>
            <a:off x="3557495" y="4226506"/>
            <a:ext cx="3292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preneseno </a:t>
            </a:r>
            <a:r>
              <a:rPr lang="en-HR" sz="2800" dirty="0"/>
              <a:t>značenje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44E49B-1334-894B-BB23-9D92A5488567}"/>
              </a:ext>
            </a:extLst>
          </p:cNvPr>
          <p:cNvSpPr txBox="1"/>
          <p:nvPr/>
        </p:nvSpPr>
        <p:spPr>
          <a:xfrm>
            <a:off x="2470851" y="4892355"/>
            <a:ext cx="4378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- početi raditi nešto teško ostvarivo</a:t>
            </a:r>
            <a:endParaRPr lang="en-HR" sz="2800" dirty="0">
              <a:solidFill>
                <a:srgbClr val="0070C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9516C5-189D-0140-A2E5-1BFD8EBE1064}"/>
              </a:ext>
            </a:extLst>
          </p:cNvPr>
          <p:cNvSpPr/>
          <p:nvPr/>
        </p:nvSpPr>
        <p:spPr>
          <a:xfrm>
            <a:off x="8169045" y="2599966"/>
            <a:ext cx="309638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izrazi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prenesenoga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koji se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govoru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pismu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ostvaruju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cjelina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vlastitim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značenjem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pic>
        <p:nvPicPr>
          <p:cNvPr id="19" name="Picture 18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41A117C8-D4E1-F847-ABB7-0057FFEDAC4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8" b="-1"/>
          <a:stretch/>
        </p:blipFill>
        <p:spPr>
          <a:xfrm>
            <a:off x="469314" y="3918304"/>
            <a:ext cx="1540500" cy="153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11" grpId="0"/>
      <p:bldP spid="13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sldjump"/>
            <a:extLst>
              <a:ext uri="{FF2B5EF4-FFF2-40B4-BE49-F238E27FC236}">
                <a16:creationId xmlns:a16="http://schemas.microsoft.com/office/drawing/2014/main" id="{84643CE5-1CE6-EB4E-BB9B-24908B706D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66"/>
          <a:stretch/>
        </p:blipFill>
        <p:spPr bwMode="auto">
          <a:xfrm>
            <a:off x="573164" y="1983425"/>
            <a:ext cx="6888340" cy="384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5EA612-7169-004A-BA56-9D177F522D6C}"/>
              </a:ext>
            </a:extLst>
          </p:cNvPr>
          <p:cNvSpPr txBox="1"/>
          <p:nvPr/>
        </p:nvSpPr>
        <p:spPr>
          <a:xfrm>
            <a:off x="8705088" y="2474976"/>
            <a:ext cx="201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PODRIJETLO FRAZEMA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3FFC70-DAAB-474D-A291-CAEEA42E2188}"/>
              </a:ext>
            </a:extLst>
          </p:cNvPr>
          <p:cNvSpPr txBox="1"/>
          <p:nvPr/>
        </p:nvSpPr>
        <p:spPr>
          <a:xfrm>
            <a:off x="2085370" y="671672"/>
            <a:ext cx="80212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Iz kojih područja je podrijetlo frazema? </a:t>
            </a:r>
            <a:r>
              <a:rPr lang="en-US" sz="2800" dirty="0"/>
              <a:t>P</a:t>
            </a:r>
            <a:r>
              <a:rPr lang="en-HR" sz="2800" dirty="0"/>
              <a:t>romotri primjere. Navedi primjer  sam/sama.</a:t>
            </a:r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36929" y="126317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431" y="500445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28695" y="1602284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FE71E4-F91D-0845-8A92-407F0F9BF3B5}"/>
              </a:ext>
            </a:extLst>
          </p:cNvPr>
          <p:cNvSpPr txBox="1"/>
          <p:nvPr/>
        </p:nvSpPr>
        <p:spPr>
          <a:xfrm>
            <a:off x="8816092" y="2287891"/>
            <a:ext cx="28816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FRAZEMSKI SINONIMI, ANTONIMI I VEŠEZNAČNICE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1E9E16-4604-3748-9246-702B25427E56}"/>
              </a:ext>
            </a:extLst>
          </p:cNvPr>
          <p:cNvSpPr/>
          <p:nvPr/>
        </p:nvSpPr>
        <p:spPr>
          <a:xfrm>
            <a:off x="2814116" y="409197"/>
            <a:ext cx="6949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frazemi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Prisjeti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sinonimi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antonimi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60F63F-3E1B-944E-96FB-44B7B7FE15FB}"/>
              </a:ext>
            </a:extLst>
          </p:cNvPr>
          <p:cNvSpPr txBox="1"/>
          <p:nvPr/>
        </p:nvSpPr>
        <p:spPr>
          <a:xfrm>
            <a:off x="490453" y="1698472"/>
            <a:ext cx="2962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tanak kao čačkalica</a:t>
            </a:r>
          </a:p>
          <a:p>
            <a:r>
              <a:rPr lang="en-HR" sz="2800" dirty="0"/>
              <a:t>suh kao bakalar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7A245F-7D81-DD42-8012-409F2DBB950E}"/>
              </a:ext>
            </a:extLst>
          </p:cNvPr>
          <p:cNvSpPr txBox="1"/>
          <p:nvPr/>
        </p:nvSpPr>
        <p:spPr>
          <a:xfrm>
            <a:off x="490453" y="3155495"/>
            <a:ext cx="3425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</a:t>
            </a:r>
            <a:r>
              <a:rPr lang="en-HR" sz="2800" dirty="0"/>
              <a:t>por kao puž</a:t>
            </a:r>
          </a:p>
          <a:p>
            <a:r>
              <a:rPr lang="en-US" sz="2800" dirty="0"/>
              <a:t>b</a:t>
            </a:r>
            <a:r>
              <a:rPr lang="en-HR" sz="2800" dirty="0"/>
              <a:t>rz kao zec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593744-87A4-1C43-853A-36BFA239EE83}"/>
              </a:ext>
            </a:extLst>
          </p:cNvPr>
          <p:cNvSpPr txBox="1"/>
          <p:nvPr/>
        </p:nvSpPr>
        <p:spPr>
          <a:xfrm>
            <a:off x="490453" y="4595592"/>
            <a:ext cx="3194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o</a:t>
            </a:r>
            <a:r>
              <a:rPr lang="en-HR" sz="2800" dirty="0"/>
              <a:t>mastiti brk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96BABEC-90DF-5C4F-B89A-EA8A7F7A68F5}"/>
              </a:ext>
            </a:extLst>
          </p:cNvPr>
          <p:cNvSpPr/>
          <p:nvPr/>
        </p:nvSpPr>
        <p:spPr>
          <a:xfrm>
            <a:off x="2349820" y="4612570"/>
            <a:ext cx="29467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R" sz="2800" dirty="0"/>
              <a:t>– dobro se najesti; okoristiti 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C7D647-1181-9A43-9593-403B7AA2C0BF}"/>
              </a:ext>
            </a:extLst>
          </p:cNvPr>
          <p:cNvSpPr txBox="1"/>
          <p:nvPr/>
        </p:nvSpPr>
        <p:spPr>
          <a:xfrm>
            <a:off x="4366449" y="2072300"/>
            <a:ext cx="3686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70C0"/>
                </a:solidFill>
              </a:rPr>
              <a:t>FRAZEMSKI SINONIMI</a:t>
            </a:r>
          </a:p>
        </p:txBody>
      </p:sp>
      <p:pic>
        <p:nvPicPr>
          <p:cNvPr id="17" name="Graphic 16" descr="Arrow: Slight curve with solid fill">
            <a:extLst>
              <a:ext uri="{FF2B5EF4-FFF2-40B4-BE49-F238E27FC236}">
                <a16:creationId xmlns:a16="http://schemas.microsoft.com/office/drawing/2014/main" id="{4725A4C6-65D7-D841-A6AA-027FC0BD6C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02902" y="1930450"/>
            <a:ext cx="824876" cy="824876"/>
          </a:xfrm>
          <a:prstGeom prst="rect">
            <a:avLst/>
          </a:prstGeom>
        </p:spPr>
      </p:pic>
      <p:pic>
        <p:nvPicPr>
          <p:cNvPr id="22" name="Graphic 21" descr="Arrow: Slight curve with solid fill">
            <a:extLst>
              <a:ext uri="{FF2B5EF4-FFF2-40B4-BE49-F238E27FC236}">
                <a16:creationId xmlns:a16="http://schemas.microsoft.com/office/drawing/2014/main" id="{7E8D81D2-FE92-2244-A101-E3D4AE777C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60150">
            <a:off x="4684148" y="4919489"/>
            <a:ext cx="824876" cy="824876"/>
          </a:xfrm>
          <a:prstGeom prst="rect">
            <a:avLst/>
          </a:prstGeom>
        </p:spPr>
      </p:pic>
      <p:pic>
        <p:nvPicPr>
          <p:cNvPr id="23" name="Graphic 22" descr="Arrow: Slight curve with solid fill">
            <a:extLst>
              <a:ext uri="{FF2B5EF4-FFF2-40B4-BE49-F238E27FC236}">
                <a16:creationId xmlns:a16="http://schemas.microsoft.com/office/drawing/2014/main" id="{E4C34FD1-5B55-9142-8418-78CD3C45FA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32369" y="3347710"/>
            <a:ext cx="824876" cy="82487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CDE4427-D1D9-6344-9604-2FE77E2AAE27}"/>
              </a:ext>
            </a:extLst>
          </p:cNvPr>
          <p:cNvSpPr txBox="1"/>
          <p:nvPr/>
        </p:nvSpPr>
        <p:spPr>
          <a:xfrm>
            <a:off x="5389796" y="5055163"/>
            <a:ext cx="30842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70C0"/>
                </a:solidFill>
              </a:rPr>
              <a:t>FRAZEMSKE VIŠEZNAČNICE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A6919C-34E8-8B47-9045-EF7443ECDBF6}"/>
              </a:ext>
            </a:extLst>
          </p:cNvPr>
          <p:cNvSpPr txBox="1"/>
          <p:nvPr/>
        </p:nvSpPr>
        <p:spPr>
          <a:xfrm>
            <a:off x="3823212" y="3531887"/>
            <a:ext cx="3686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70C0"/>
                </a:solidFill>
              </a:rPr>
              <a:t>FRAZEMSKI ANTONIMI</a:t>
            </a:r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1" grpId="0" build="p"/>
      <p:bldP spid="12" grpId="0" build="p"/>
      <p:bldP spid="13" grpId="0" build="p"/>
      <p:bldP spid="14" grpId="0"/>
      <p:bldP spid="15" grpId="0" build="p"/>
      <p:bldP spid="24" grpId="0" build="p"/>
      <p:bldP spid="2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08651" y="1536402"/>
            <a:ext cx="4029649" cy="397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8201515" y="1550846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4D7168-40C6-6243-BFC5-F5BB0D168D8B}"/>
              </a:ext>
            </a:extLst>
          </p:cNvPr>
          <p:cNvSpPr/>
          <p:nvPr/>
        </p:nvSpPr>
        <p:spPr>
          <a:xfrm>
            <a:off x="2260209" y="517848"/>
            <a:ext cx="9472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frazem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mijenjati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prilagođavati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Objasni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izraz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ustaljena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55C56D-118C-CD49-8EF4-B448521C0BD9}"/>
              </a:ext>
            </a:extLst>
          </p:cNvPr>
          <p:cNvSpPr/>
          <p:nvPr/>
        </p:nvSpPr>
        <p:spPr>
          <a:xfrm>
            <a:off x="416923" y="1583331"/>
            <a:ext cx="75102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        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vratiti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milo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drago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   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učiniti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milo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drago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roditi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pod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sretnom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zvijezdom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roditi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pod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zvijezdom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8DEF54-6A6A-0A48-B9A9-6905312546C0}"/>
              </a:ext>
            </a:extLst>
          </p:cNvPr>
          <p:cNvSpPr/>
          <p:nvPr/>
        </p:nvSpPr>
        <p:spPr>
          <a:xfrm>
            <a:off x="3857748" y="3028466"/>
            <a:ext cx="4069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CC0099"/>
                </a:solidFill>
                <a:latin typeface="Calibri" panose="020F0502020204030204" pitchFamily="34" charset="0"/>
              </a:rPr>
              <a:t>promjena</a:t>
            </a:r>
            <a:r>
              <a:rPr lang="en-US" sz="2800" dirty="0">
                <a:solidFill>
                  <a:srgbClr val="CC00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C0099"/>
                </a:solidFill>
                <a:latin typeface="Calibri" panose="020F0502020204030204" pitchFamily="34" charset="0"/>
              </a:rPr>
              <a:t>redoslijeda</a:t>
            </a:r>
            <a:r>
              <a:rPr lang="en-US" sz="2800" dirty="0">
                <a:solidFill>
                  <a:srgbClr val="CC00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C0099"/>
                </a:solidFill>
                <a:latin typeface="Calibri" panose="020F0502020204030204" pitchFamily="34" charset="0"/>
              </a:rPr>
              <a:t>riječi</a:t>
            </a:r>
            <a:endParaRPr lang="en-HR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460FA5-4F4E-7F49-A3C8-C07509C38EB3}"/>
              </a:ext>
            </a:extLst>
          </p:cNvPr>
          <p:cNvSpPr/>
          <p:nvPr/>
        </p:nvSpPr>
        <p:spPr>
          <a:xfrm>
            <a:off x="2917531" y="1771712"/>
            <a:ext cx="2190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CC0099"/>
                </a:solidFill>
                <a:latin typeface="Calibri" panose="020F0502020204030204" pitchFamily="34" charset="0"/>
              </a:rPr>
              <a:t>zamjena</a:t>
            </a:r>
            <a:r>
              <a:rPr lang="en-US" sz="2800" dirty="0">
                <a:solidFill>
                  <a:srgbClr val="CC00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C0099"/>
                </a:solidFill>
                <a:latin typeface="Calibri" panose="020F0502020204030204" pitchFamily="34" charset="0"/>
              </a:rPr>
              <a:t>riječi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AA34C0-7E2D-9046-943E-D84DED156952}"/>
              </a:ext>
            </a:extLst>
          </p:cNvPr>
          <p:cNvSpPr/>
          <p:nvPr/>
        </p:nvSpPr>
        <p:spPr>
          <a:xfrm>
            <a:off x="4914004" y="4535427"/>
            <a:ext cx="27496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CC0099"/>
                </a:solidFill>
                <a:latin typeface="Calibri" panose="020F0502020204030204" pitchFamily="34" charset="0"/>
              </a:rPr>
              <a:t>izostavljanje</a:t>
            </a:r>
            <a:r>
              <a:rPr lang="en-US" sz="2800" dirty="0">
                <a:solidFill>
                  <a:srgbClr val="CC00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C0099"/>
                </a:solidFill>
                <a:latin typeface="Calibri" panose="020F0502020204030204" pitchFamily="34" charset="0"/>
              </a:rPr>
              <a:t>riječi</a:t>
            </a:r>
            <a:endParaRPr lang="en-H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84B592-5133-7749-8567-5BCC26B7D682}"/>
              </a:ext>
            </a:extLst>
          </p:cNvPr>
          <p:cNvSpPr/>
          <p:nvPr/>
        </p:nvSpPr>
        <p:spPr>
          <a:xfrm>
            <a:off x="8375902" y="3156451"/>
            <a:ext cx="329514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Frazemi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ustaljene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poredak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frazemu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uvijek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07AE4D-7557-164F-A00A-9DC7A27C95DA}"/>
              </a:ext>
            </a:extLst>
          </p:cNvPr>
          <p:cNvSpPr txBox="1"/>
          <p:nvPr/>
        </p:nvSpPr>
        <p:spPr>
          <a:xfrm>
            <a:off x="9058365" y="2284749"/>
            <a:ext cx="2082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OBLIK FRAZEMA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4" grpId="0"/>
      <p:bldP spid="9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70880" y="110726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504" y="516739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623504" y="2364130"/>
            <a:ext cx="2630650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Feather with solid fill">
            <a:extLst>
              <a:ext uri="{FF2B5EF4-FFF2-40B4-BE49-F238E27FC236}">
                <a16:creationId xmlns:a16="http://schemas.microsoft.com/office/drawing/2014/main" id="{5BDEF808-45A2-6844-85DB-A54AEE12B4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7581" y="845032"/>
            <a:ext cx="736170" cy="7361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132FA4-03D1-1D4A-8612-AD25E802FF06}"/>
              </a:ext>
            </a:extLst>
          </p:cNvPr>
          <p:cNvSpPr txBox="1"/>
          <p:nvPr/>
        </p:nvSpPr>
        <p:spPr>
          <a:xfrm>
            <a:off x="1192115" y="745256"/>
            <a:ext cx="5886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rotumači frazem: </a:t>
            </a:r>
            <a:r>
              <a:rPr lang="en-HR" sz="2800" i="1" dirty="0"/>
              <a:t>biti bijela vrana</a:t>
            </a:r>
            <a:r>
              <a:rPr lang="en-HR" sz="2800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91572C-90DD-1349-82FC-A67DD3B989FF}"/>
              </a:ext>
            </a:extLst>
          </p:cNvPr>
          <p:cNvCxnSpPr>
            <a:cxnSpLocks/>
          </p:cNvCxnSpPr>
          <p:nvPr/>
        </p:nvCxnSpPr>
        <p:spPr>
          <a:xfrm>
            <a:off x="933751" y="1785590"/>
            <a:ext cx="64035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phic 12" descr="Feather with solid fill">
            <a:extLst>
              <a:ext uri="{FF2B5EF4-FFF2-40B4-BE49-F238E27FC236}">
                <a16:creationId xmlns:a16="http://schemas.microsoft.com/office/drawing/2014/main" id="{68E50EC6-5685-B84F-9A0A-F3F8E75C98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2010281"/>
            <a:ext cx="736170" cy="7361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56A48C-D7BA-0045-8BA0-861E5AF4D26E}"/>
              </a:ext>
            </a:extLst>
          </p:cNvPr>
          <p:cNvSpPr txBox="1"/>
          <p:nvPr/>
        </p:nvSpPr>
        <p:spPr>
          <a:xfrm>
            <a:off x="1041009" y="2236763"/>
            <a:ext cx="6037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Ti si pravi nevjerni Toma.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9F95FF-7788-FF4F-A57F-55667105B27B}"/>
              </a:ext>
            </a:extLst>
          </p:cNvPr>
          <p:cNvSpPr txBox="1"/>
          <p:nvPr/>
        </p:nvSpPr>
        <p:spPr>
          <a:xfrm>
            <a:off x="1784682" y="2656517"/>
            <a:ext cx="53742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Frazem je: a) iz znanosti</a:t>
            </a:r>
          </a:p>
          <a:p>
            <a:r>
              <a:rPr lang="en-HR" sz="2800" dirty="0"/>
              <a:t>                   b) iz Biblije</a:t>
            </a:r>
          </a:p>
          <a:p>
            <a:r>
              <a:rPr lang="en-HR" sz="2800" dirty="0"/>
              <a:t>                   c) </a:t>
            </a:r>
            <a:r>
              <a:rPr lang="en-HR" sz="2800"/>
              <a:t>iz mitologije.</a:t>
            </a:r>
            <a:endParaRPr lang="en-HR" sz="28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5531FEA-FDBA-204C-8A51-B971DAEFD60D}"/>
              </a:ext>
            </a:extLst>
          </p:cNvPr>
          <p:cNvSpPr/>
          <p:nvPr/>
        </p:nvSpPr>
        <p:spPr>
          <a:xfrm>
            <a:off x="3360663" y="3109863"/>
            <a:ext cx="393896" cy="478302"/>
          </a:xfrm>
          <a:prstGeom prst="ellipse">
            <a:avLst/>
          </a:prstGeom>
          <a:noFill/>
          <a:ln w="28575">
            <a:solidFill>
              <a:srgbClr val="009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pic>
        <p:nvPicPr>
          <p:cNvPr id="17" name="Graphic 16" descr="Feather with solid fill">
            <a:extLst>
              <a:ext uri="{FF2B5EF4-FFF2-40B4-BE49-F238E27FC236}">
                <a16:creationId xmlns:a16="http://schemas.microsoft.com/office/drawing/2014/main" id="{0E6297BB-8D2B-C344-A98C-D30C7924E1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4122558"/>
            <a:ext cx="736170" cy="7361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15BB767-D52E-784E-AB05-705305D352A0}"/>
              </a:ext>
            </a:extLst>
          </p:cNvPr>
          <p:cNvSpPr txBox="1"/>
          <p:nvPr/>
        </p:nvSpPr>
        <p:spPr>
          <a:xfrm>
            <a:off x="864584" y="4212448"/>
            <a:ext cx="7111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Pronađi sinonimski frazem za: </a:t>
            </a:r>
            <a:r>
              <a:rPr lang="en-HR" sz="2800" i="1" dirty="0"/>
              <a:t>lak na riječima</a:t>
            </a:r>
            <a:r>
              <a:rPr lang="en-HR" sz="2800" dirty="0"/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579324-9643-904D-A4F4-6CA502B46A40}"/>
              </a:ext>
            </a:extLst>
          </p:cNvPr>
          <p:cNvSpPr txBox="1"/>
          <p:nvPr/>
        </p:nvSpPr>
        <p:spPr>
          <a:xfrm>
            <a:off x="565666" y="4939254"/>
            <a:ext cx="7563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a) </a:t>
            </a:r>
            <a:r>
              <a:rPr lang="en-US" sz="2800" dirty="0"/>
              <a:t>r</a:t>
            </a:r>
            <a:r>
              <a:rPr lang="en-HR" sz="2800" dirty="0"/>
              <a:t>eći amen    b) crna ovca   c) brz na jeziku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3E508A0-C96F-6F4B-A2CE-CB615ED8EA5F}"/>
              </a:ext>
            </a:extLst>
          </p:cNvPr>
          <p:cNvSpPr/>
          <p:nvPr/>
        </p:nvSpPr>
        <p:spPr>
          <a:xfrm>
            <a:off x="4657705" y="4983357"/>
            <a:ext cx="393896" cy="478302"/>
          </a:xfrm>
          <a:prstGeom prst="ellipse">
            <a:avLst/>
          </a:prstGeom>
          <a:noFill/>
          <a:ln w="28575">
            <a:solidFill>
              <a:srgbClr val="009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A0C1B7-6870-994A-BAFF-B8E58711C932}"/>
              </a:ext>
            </a:extLst>
          </p:cNvPr>
          <p:cNvSpPr txBox="1"/>
          <p:nvPr/>
        </p:nvSpPr>
        <p:spPr>
          <a:xfrm>
            <a:off x="1449885" y="1248921"/>
            <a:ext cx="5886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B0F0"/>
                </a:solidFill>
              </a:rPr>
              <a:t>Objašnjenje</a:t>
            </a:r>
            <a:r>
              <a:rPr lang="en-HR" sz="2800" dirty="0">
                <a:solidFill>
                  <a:srgbClr val="00B0F0"/>
                </a:solidFill>
              </a:rPr>
              <a:t>: </a:t>
            </a:r>
            <a:r>
              <a:rPr lang="en-HR" sz="2800" i="1" dirty="0">
                <a:solidFill>
                  <a:srgbClr val="00B0F0"/>
                </a:solidFill>
              </a:rPr>
              <a:t>biti drugačiji.</a:t>
            </a:r>
            <a:endParaRPr lang="en-HR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1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395</Words>
  <Application>Microsoft Macintosh PowerPoint</Application>
  <PresentationFormat>Widescreen</PresentationFormat>
  <Paragraphs>62</Paragraphs>
  <Slides>11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2021-05-09T18:10:11Z</dcterms:modified>
</cp:coreProperties>
</file>